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2904" y="-13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orgeballina.com/diseno/omphalos-2018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jorgeballina.com/diseno/carmen-2017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sh.be/en/home/0/141/Dystopian-Dream-VA--PQ2019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ernorchestra.com/en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onakastell.com/2019/01/30/glimpsing-air-pocket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acoraculturalblog.wordpress.com/tag/vladimir-maislin-topete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jswaderdesign.com/" TargetMode="External"/><Relationship Id="rId4" Type="http://schemas.openxmlformats.org/officeDocument/2006/relationships/hyperlink" Target="https://masonholdings.org/creation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efestival.gr/festival_events/aris-biniaris-cyprus-theatre-organisation-2017/?lang=en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pac-weiwuying.org/programs/608a1b73c5e96f00076defa2?lang=e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rodni-divadlo.cz/en/profile/simona-rybakova-159493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arodni-divadlo.cz/en/show/bon-appetit-169357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ac-weiwuying.org/programs/6188f4044490a4000790a8c2?lang=en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uriousminds.la/contour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itf.theater.ir/en/5934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KNDofLfJHE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ronabulafia.com/portfolio/Impul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dreacarr.co.uk/portfolio-items/hoax-stuck/?portfolioCats=15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costage.online/author/andrea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chncpa.org/NEWS/wzxw/201808/t20180810_189338.s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WSD-22\победители\Презентация\слайд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48"/>
            <a:ext cx="9147818" cy="514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15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WSD-22\победители\Презентация\слайд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0061" y="4731990"/>
            <a:ext cx="6984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Источники изображений: </a:t>
            </a:r>
            <a:r>
              <a:rPr lang="ru-RU" sz="1000" u="sng" dirty="0" smtClean="0">
                <a:solidFill>
                  <a:schemeClr val="tx2"/>
                </a:solidFill>
                <a:hlinkClick r:id="rId3"/>
              </a:rPr>
              <a:t>https</a:t>
            </a:r>
            <a:r>
              <a:rPr lang="ru-RU" sz="1000" u="sng" dirty="0">
                <a:solidFill>
                  <a:schemeClr val="tx2"/>
                </a:solidFill>
                <a:hlinkClick r:id="rId3"/>
              </a:rPr>
              <a:t>://</a:t>
            </a:r>
            <a:r>
              <a:rPr lang="ru-RU" sz="1000" u="sng" dirty="0" smtClean="0">
                <a:solidFill>
                  <a:schemeClr val="tx2"/>
                </a:solidFill>
                <a:hlinkClick r:id="rId3"/>
              </a:rPr>
              <a:t>jorgeballina.com/diseno/omphalos-2018</a:t>
            </a:r>
            <a:r>
              <a:rPr lang="ru-RU" sz="1000" u="sng" dirty="0" smtClean="0">
                <a:solidFill>
                  <a:schemeClr val="tx2"/>
                </a:solidFill>
              </a:rPr>
              <a:t> </a:t>
            </a:r>
            <a:r>
              <a:rPr lang="ru-RU" sz="1000" u="sng" dirty="0" smtClean="0">
                <a:solidFill>
                  <a:schemeClr val="bg1"/>
                </a:solidFill>
              </a:rPr>
              <a:t>(</a:t>
            </a:r>
            <a:r>
              <a:rPr lang="en-US" sz="1000" u="sng" dirty="0" smtClean="0">
                <a:solidFill>
                  <a:schemeClr val="bg1"/>
                </a:solidFill>
              </a:rPr>
              <a:t>open access)</a:t>
            </a:r>
            <a:endParaRPr lang="ru-RU" sz="1000" dirty="0">
              <a:solidFill>
                <a:schemeClr val="bg1"/>
              </a:solidFill>
            </a:endParaRPr>
          </a:p>
          <a:p>
            <a:r>
              <a:rPr lang="ru-RU" sz="1000" u="sng" dirty="0">
                <a:hlinkClick r:id="rId4"/>
              </a:rPr>
              <a:t>https://jorgeballina.com/diseno/carmen-2017</a:t>
            </a:r>
            <a:r>
              <a:rPr lang="ru-RU" sz="1000" u="sng" dirty="0" smtClean="0">
                <a:hlinkClick r:id="rId4"/>
              </a:rPr>
              <a:t>/</a:t>
            </a:r>
            <a:r>
              <a:rPr lang="en-US" sz="1000" u="sng" dirty="0" smtClean="0"/>
              <a:t> </a:t>
            </a:r>
            <a:r>
              <a:rPr lang="ru-RU" sz="1000" u="sng" dirty="0">
                <a:solidFill>
                  <a:schemeClr val="bg1"/>
                </a:solidFill>
              </a:rPr>
              <a:t>(</a:t>
            </a:r>
            <a:r>
              <a:rPr lang="en-US" sz="1000" u="sng" dirty="0">
                <a:solidFill>
                  <a:schemeClr val="bg1"/>
                </a:solidFill>
              </a:rPr>
              <a:t>open access</a:t>
            </a:r>
            <a:r>
              <a:rPr lang="en-US" sz="1000" u="sng" dirty="0" smtClean="0">
                <a:solidFill>
                  <a:schemeClr val="bg1"/>
                </a:solidFill>
              </a:rPr>
              <a:t>)</a:t>
            </a:r>
            <a:endParaRPr lang="ru-RU" sz="1000" dirty="0">
              <a:solidFill>
                <a:schemeClr val="bg1"/>
              </a:solidFill>
            </a:endParaRPr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53137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WSD-22\победители\Презентация\слайд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881890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Источники изображений: </a:t>
            </a:r>
            <a:r>
              <a:rPr lang="ru-RU" sz="1000" u="sng" dirty="0" smtClean="0">
                <a:hlinkClick r:id="rId3"/>
              </a:rPr>
              <a:t>https</a:t>
            </a:r>
            <a:r>
              <a:rPr lang="ru-RU" sz="1000" u="sng" dirty="0">
                <a:hlinkClick r:id="rId3"/>
              </a:rPr>
              <a:t>://www.shsh.be/en/home/0/141/Dystopian-Dream-VA--</a:t>
            </a:r>
            <a:r>
              <a:rPr lang="ru-RU" sz="1000" u="sng" dirty="0" smtClean="0">
                <a:hlinkClick r:id="rId3"/>
              </a:rPr>
              <a:t>PQ2019</a:t>
            </a:r>
            <a:r>
              <a:rPr lang="ru-RU" sz="1000" u="sng" dirty="0" smtClean="0"/>
              <a:t> </a:t>
            </a:r>
            <a:r>
              <a:rPr lang="en-US" sz="1000" dirty="0" smtClean="0">
                <a:solidFill>
                  <a:schemeClr val="bg1"/>
                </a:solidFill>
              </a:rPr>
              <a:t>(open access)</a:t>
            </a:r>
            <a:endParaRPr lang="ru-RU" sz="10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66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WSD-22\победители\Презентация\слайд 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8024" y="4711996"/>
            <a:ext cx="44644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Источники изображений: </a:t>
            </a:r>
            <a:r>
              <a:rPr lang="ru-RU" sz="1000" u="sng" dirty="0" smtClean="0">
                <a:hlinkClick r:id="rId3"/>
              </a:rPr>
              <a:t>https</a:t>
            </a:r>
            <a:r>
              <a:rPr lang="ru-RU" sz="1000" u="sng" dirty="0">
                <a:hlinkClick r:id="rId3"/>
              </a:rPr>
              <a:t>://fernorchestra.com/en</a:t>
            </a:r>
            <a:r>
              <a:rPr lang="ru-RU" sz="1000" u="sng" dirty="0" smtClean="0">
                <a:hlinkClick r:id="rId3"/>
              </a:rPr>
              <a:t>/</a:t>
            </a:r>
            <a:r>
              <a:rPr lang="ru-RU" sz="1000" u="sng" dirty="0" smtClean="0"/>
              <a:t> </a:t>
            </a:r>
            <a:r>
              <a:rPr lang="ru-RU" sz="1000" dirty="0" smtClean="0">
                <a:solidFill>
                  <a:schemeClr val="bg1"/>
                </a:solidFill>
              </a:rPr>
              <a:t>(</a:t>
            </a:r>
            <a:r>
              <a:rPr lang="en-US" sz="1000" dirty="0" smtClean="0">
                <a:solidFill>
                  <a:schemeClr val="bg1"/>
                </a:solidFill>
              </a:rPr>
              <a:t>open access)</a:t>
            </a:r>
          </a:p>
          <a:p>
            <a:r>
              <a:rPr lang="ru-RU" sz="1000" u="sng" dirty="0">
                <a:hlinkClick r:id="rId4"/>
              </a:rPr>
              <a:t>https://www.monakastell.com/2019/01/30/glimpsing-air-pockets</a:t>
            </a:r>
            <a:r>
              <a:rPr lang="ru-RU" sz="1000" u="sng" dirty="0" smtClean="0">
                <a:hlinkClick r:id="rId4"/>
              </a:rPr>
              <a:t>/</a:t>
            </a:r>
            <a:r>
              <a:rPr lang="en-US" sz="1000" u="sng" dirty="0" smtClean="0"/>
              <a:t> </a:t>
            </a:r>
            <a:r>
              <a:rPr lang="ru-RU" sz="1000" dirty="0">
                <a:solidFill>
                  <a:schemeClr val="bg1"/>
                </a:solidFill>
              </a:rPr>
              <a:t>(</a:t>
            </a:r>
            <a:r>
              <a:rPr lang="en-US" sz="1000" dirty="0">
                <a:solidFill>
                  <a:schemeClr val="bg1"/>
                </a:solidFill>
              </a:rPr>
              <a:t>open access)</a:t>
            </a:r>
          </a:p>
          <a:p>
            <a:endParaRPr lang="ru-RU" dirty="0"/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6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WSD-22\победители\Презентация\слайд 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92080" y="4435614"/>
            <a:ext cx="3923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bg1"/>
                </a:solidFill>
              </a:rPr>
              <a:t>Источники изображений: </a:t>
            </a:r>
            <a:r>
              <a:rPr lang="ru-RU" sz="800" u="sng" dirty="0" smtClean="0">
                <a:hlinkClick r:id="rId3"/>
              </a:rPr>
              <a:t>https</a:t>
            </a:r>
            <a:r>
              <a:rPr lang="ru-RU" sz="800" u="sng" dirty="0">
                <a:hlinkClick r:id="rId3"/>
              </a:rPr>
              <a:t>://bitacoraculturalblog.wordpress.com/tag/vladimir-maislin-topete</a:t>
            </a:r>
            <a:r>
              <a:rPr lang="ru-RU" sz="800" u="sng" dirty="0" smtClean="0">
                <a:hlinkClick r:id="rId3"/>
              </a:rPr>
              <a:t>/</a:t>
            </a:r>
            <a:r>
              <a:rPr lang="ru-RU" sz="800" u="sng" dirty="0" smtClean="0"/>
              <a:t> </a:t>
            </a:r>
            <a:r>
              <a:rPr lang="ru-RU" sz="800" u="sng" dirty="0" smtClean="0">
                <a:solidFill>
                  <a:schemeClr val="bg1"/>
                </a:solidFill>
              </a:rPr>
              <a:t>(</a:t>
            </a:r>
            <a:r>
              <a:rPr lang="en-US" sz="800" u="sng" dirty="0" smtClean="0">
                <a:solidFill>
                  <a:schemeClr val="bg1"/>
                </a:solidFill>
              </a:rPr>
              <a:t>open access)</a:t>
            </a:r>
          </a:p>
          <a:p>
            <a:pPr algn="r"/>
            <a:r>
              <a:rPr lang="ru-RU" sz="800" u="sng" dirty="0">
                <a:hlinkClick r:id="rId4"/>
              </a:rPr>
              <a:t>https://masonholdings.org/creations</a:t>
            </a:r>
            <a:r>
              <a:rPr lang="ru-RU" sz="800" u="sng" dirty="0" smtClean="0">
                <a:hlinkClick r:id="rId4"/>
              </a:rPr>
              <a:t>/</a:t>
            </a:r>
            <a:r>
              <a:rPr lang="en-US" sz="800" u="sng" dirty="0" smtClean="0"/>
              <a:t> </a:t>
            </a:r>
            <a:r>
              <a:rPr lang="ru-RU" sz="800" u="sng" dirty="0">
                <a:solidFill>
                  <a:schemeClr val="bg1"/>
                </a:solidFill>
              </a:rPr>
              <a:t>(</a:t>
            </a:r>
            <a:r>
              <a:rPr lang="en-US" sz="800" u="sng" dirty="0">
                <a:solidFill>
                  <a:schemeClr val="bg1"/>
                </a:solidFill>
              </a:rPr>
              <a:t>open access</a:t>
            </a:r>
            <a:r>
              <a:rPr lang="en-US" sz="800" u="sng" dirty="0" smtClean="0">
                <a:solidFill>
                  <a:schemeClr val="bg1"/>
                </a:solidFill>
              </a:rPr>
              <a:t>)</a:t>
            </a:r>
            <a:endParaRPr lang="ru-RU" sz="800" dirty="0"/>
          </a:p>
          <a:p>
            <a:pPr algn="r"/>
            <a:r>
              <a:rPr lang="ru-RU" sz="800" u="sng" dirty="0">
                <a:hlinkClick r:id="rId5"/>
              </a:rPr>
              <a:t>http://www.cjswaderdesign.com</a:t>
            </a:r>
            <a:r>
              <a:rPr lang="ru-RU" sz="800" u="sng" dirty="0" smtClean="0">
                <a:hlinkClick r:id="rId5"/>
              </a:rPr>
              <a:t>/</a:t>
            </a:r>
            <a:r>
              <a:rPr lang="en-US" sz="800" u="sng" dirty="0" smtClean="0"/>
              <a:t> </a:t>
            </a:r>
            <a:r>
              <a:rPr lang="ru-RU" sz="800" u="sng" dirty="0">
                <a:solidFill>
                  <a:schemeClr val="bg1"/>
                </a:solidFill>
              </a:rPr>
              <a:t>(</a:t>
            </a:r>
            <a:r>
              <a:rPr lang="en-US" sz="800" u="sng" dirty="0">
                <a:solidFill>
                  <a:schemeClr val="bg1"/>
                </a:solidFill>
              </a:rPr>
              <a:t>open access)</a:t>
            </a:r>
          </a:p>
          <a:p>
            <a:endParaRPr lang="ru-RU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6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WSD-22\победители\Презентация\слайд 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58" y="0"/>
            <a:ext cx="9170858" cy="515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86912" y="4731990"/>
            <a:ext cx="133800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Источники изображений: </a:t>
            </a:r>
            <a:r>
              <a:rPr lang="ru-RU" sz="1000" u="sng" dirty="0" smtClean="0">
                <a:solidFill>
                  <a:schemeClr val="tx2"/>
                </a:solidFill>
                <a:hlinkClick r:id="rId3"/>
              </a:rPr>
              <a:t>https</a:t>
            </a:r>
            <a:r>
              <a:rPr lang="ru-RU" sz="1000" u="sng" dirty="0">
                <a:solidFill>
                  <a:schemeClr val="tx2"/>
                </a:solidFill>
                <a:hlinkClick r:id="rId3"/>
              </a:rPr>
              <a:t>://aefestival.gr/festival_events/aris-biniaris-cyprus-theatre-organisation-2017/?</a:t>
            </a:r>
            <a:r>
              <a:rPr lang="ru-RU" sz="1000" u="sng" dirty="0" smtClean="0">
                <a:solidFill>
                  <a:schemeClr val="tx2"/>
                </a:solidFill>
                <a:hlinkClick r:id="rId3"/>
              </a:rPr>
              <a:t>lang=en</a:t>
            </a:r>
            <a:r>
              <a:rPr lang="ru-RU" sz="1000" u="sng" dirty="0" smtClean="0">
                <a:solidFill>
                  <a:schemeClr val="tx2"/>
                </a:solidFill>
              </a:rPr>
              <a:t> </a:t>
            </a:r>
            <a:r>
              <a:rPr lang="ru-RU" sz="1000" dirty="0" smtClean="0">
                <a:solidFill>
                  <a:schemeClr val="bg1"/>
                </a:solidFill>
              </a:rPr>
              <a:t>(</a:t>
            </a:r>
            <a:r>
              <a:rPr lang="en-US" sz="1000" dirty="0" smtClean="0">
                <a:solidFill>
                  <a:schemeClr val="bg1"/>
                </a:solidFill>
              </a:rPr>
              <a:t>open access)</a:t>
            </a:r>
            <a:endParaRPr lang="ru-RU" sz="1000" dirty="0">
              <a:solidFill>
                <a:schemeClr val="bg1"/>
              </a:solidFill>
            </a:endParaRPr>
          </a:p>
          <a:p>
            <a:r>
              <a:rPr lang="ru-RU" sz="1000" u="sng" dirty="0">
                <a:solidFill>
                  <a:schemeClr val="tx2"/>
                </a:solidFill>
                <a:hlinkClick r:id="rId4"/>
              </a:rPr>
              <a:t>https://</a:t>
            </a:r>
            <a:r>
              <a:rPr lang="ru-RU" sz="1000" u="sng" dirty="0" smtClean="0">
                <a:solidFill>
                  <a:schemeClr val="tx2"/>
                </a:solidFill>
                <a:hlinkClick r:id="rId4"/>
              </a:rPr>
              <a:t>www.npac-weiwuying.org/programs/608a1b73c5e96f00076defa2?lang=en</a:t>
            </a:r>
            <a:r>
              <a:rPr lang="en-US" sz="1000" u="sng" dirty="0" smtClean="0">
                <a:solidFill>
                  <a:schemeClr val="tx2"/>
                </a:solidFill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(</a:t>
            </a:r>
            <a:r>
              <a:rPr lang="en-US" sz="1000" dirty="0">
                <a:solidFill>
                  <a:schemeClr val="bg1"/>
                </a:solidFill>
              </a:rPr>
              <a:t>open access)</a:t>
            </a:r>
            <a:endParaRPr lang="ru-RU" sz="1000" dirty="0">
              <a:solidFill>
                <a:schemeClr val="bg1"/>
              </a:solidFill>
            </a:endParaRPr>
          </a:p>
          <a:p>
            <a:endParaRPr lang="ru-RU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WSD-22\победители\Презентация\слайд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6512" y="4712613"/>
            <a:ext cx="9191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Источники изображений:</a:t>
            </a:r>
            <a:r>
              <a:rPr lang="ru-RU" sz="1000" dirty="0" smtClean="0"/>
              <a:t> </a:t>
            </a:r>
            <a:r>
              <a:rPr lang="en-US" sz="1000" u="sng" dirty="0">
                <a:hlinkClick r:id="rId3"/>
              </a:rPr>
              <a:t>https</a:t>
            </a:r>
            <a:r>
              <a:rPr lang="ru-RU" sz="1000" u="sng" dirty="0">
                <a:hlinkClick r:id="rId3"/>
              </a:rPr>
              <a:t>://</a:t>
            </a:r>
            <a:r>
              <a:rPr lang="en-US" sz="1000" u="sng" dirty="0">
                <a:hlinkClick r:id="rId3"/>
              </a:rPr>
              <a:t>www</a:t>
            </a:r>
            <a:r>
              <a:rPr lang="ru-RU" sz="1000" u="sng" dirty="0">
                <a:hlinkClick r:id="rId3"/>
              </a:rPr>
              <a:t>.</a:t>
            </a:r>
            <a:r>
              <a:rPr lang="en-US" sz="1000" u="sng" dirty="0" err="1">
                <a:hlinkClick r:id="rId3"/>
              </a:rPr>
              <a:t>narodni</a:t>
            </a:r>
            <a:r>
              <a:rPr lang="ru-RU" sz="1000" u="sng" dirty="0">
                <a:hlinkClick r:id="rId3"/>
              </a:rPr>
              <a:t>-</a:t>
            </a:r>
            <a:r>
              <a:rPr lang="en-US" sz="1000" u="sng" dirty="0" err="1">
                <a:hlinkClick r:id="rId3"/>
              </a:rPr>
              <a:t>divadlo</a:t>
            </a:r>
            <a:r>
              <a:rPr lang="ru-RU" sz="1000" u="sng" dirty="0">
                <a:hlinkClick r:id="rId3"/>
              </a:rPr>
              <a:t>.</a:t>
            </a:r>
            <a:r>
              <a:rPr lang="en-US" sz="1000" u="sng" dirty="0" err="1">
                <a:hlinkClick r:id="rId3"/>
              </a:rPr>
              <a:t>cz</a:t>
            </a:r>
            <a:r>
              <a:rPr lang="ru-RU" sz="1000" u="sng" dirty="0">
                <a:hlinkClick r:id="rId3"/>
              </a:rPr>
              <a:t>/</a:t>
            </a:r>
            <a:r>
              <a:rPr lang="en-US" sz="1000" u="sng" dirty="0">
                <a:hlinkClick r:id="rId3"/>
              </a:rPr>
              <a:t>en</a:t>
            </a:r>
            <a:r>
              <a:rPr lang="ru-RU" sz="1000" u="sng" dirty="0">
                <a:hlinkClick r:id="rId3"/>
              </a:rPr>
              <a:t>/</a:t>
            </a:r>
            <a:r>
              <a:rPr lang="en-US" sz="1000" u="sng" dirty="0">
                <a:hlinkClick r:id="rId3"/>
              </a:rPr>
              <a:t>profile</a:t>
            </a:r>
            <a:r>
              <a:rPr lang="ru-RU" sz="1000" u="sng" dirty="0">
                <a:hlinkClick r:id="rId3"/>
              </a:rPr>
              <a:t>/</a:t>
            </a:r>
            <a:r>
              <a:rPr lang="en-US" sz="1000" u="sng" dirty="0" err="1">
                <a:hlinkClick r:id="rId3"/>
              </a:rPr>
              <a:t>simona</a:t>
            </a:r>
            <a:r>
              <a:rPr lang="ru-RU" sz="1000" u="sng" dirty="0">
                <a:hlinkClick r:id="rId3"/>
              </a:rPr>
              <a:t>-</a:t>
            </a:r>
            <a:r>
              <a:rPr lang="en-US" sz="1000" u="sng" dirty="0" err="1">
                <a:hlinkClick r:id="rId3"/>
              </a:rPr>
              <a:t>rybakova</a:t>
            </a:r>
            <a:r>
              <a:rPr lang="ru-RU" sz="1000" u="sng" dirty="0">
                <a:hlinkClick r:id="rId3"/>
              </a:rPr>
              <a:t>-1594934</a:t>
            </a:r>
            <a:r>
              <a:rPr lang="ru-RU" sz="1000" dirty="0"/>
              <a:t> </a:t>
            </a:r>
            <a:r>
              <a:rPr lang="ru-RU" sz="1000" dirty="0">
                <a:solidFill>
                  <a:schemeClr val="bg1"/>
                </a:solidFill>
              </a:rPr>
              <a:t>(</a:t>
            </a:r>
            <a:r>
              <a:rPr lang="en-US" sz="1000" dirty="0">
                <a:solidFill>
                  <a:schemeClr val="bg1"/>
                </a:solidFill>
              </a:rPr>
              <a:t>open access</a:t>
            </a:r>
            <a:r>
              <a:rPr lang="ru-RU" sz="1000" dirty="0">
                <a:solidFill>
                  <a:schemeClr val="bg1"/>
                </a:solidFill>
              </a:rPr>
              <a:t>)</a:t>
            </a:r>
          </a:p>
          <a:p>
            <a:r>
              <a:rPr lang="en-US" sz="1000" u="sng" dirty="0">
                <a:hlinkClick r:id="rId4"/>
              </a:rPr>
              <a:t>https://www.narodni-divadlo.cz/en/show/bon-appetit-1693578</a:t>
            </a:r>
            <a:r>
              <a:rPr lang="en-US" sz="1000" dirty="0"/>
              <a:t> </a:t>
            </a:r>
            <a:r>
              <a:rPr lang="en-US" sz="1000" dirty="0">
                <a:solidFill>
                  <a:schemeClr val="bg1"/>
                </a:solidFill>
              </a:rPr>
              <a:t>(open access)</a:t>
            </a:r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0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WSD-22\победители\Презентация\слайд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6512" y="4857322"/>
            <a:ext cx="84249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Источники изображений: </a:t>
            </a:r>
            <a:r>
              <a:rPr lang="en-US" sz="1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https</a:t>
            </a:r>
            <a:r>
              <a:rPr lang="ru-RU" sz="1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://</a:t>
            </a:r>
            <a:r>
              <a:rPr lang="en-US" sz="10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catwalkconcert</a:t>
            </a:r>
            <a:r>
              <a:rPr lang="ru-RU" sz="1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  <a:r>
              <a:rPr lang="en-US" sz="1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com</a:t>
            </a:r>
            <a:r>
              <a:rPr lang="ru-RU" sz="1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/</a:t>
            </a:r>
            <a:r>
              <a:rPr lang="en-US" sz="1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taboo</a:t>
            </a:r>
            <a:r>
              <a:rPr lang="ru-RU" sz="1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</a:t>
            </a:r>
            <a:r>
              <a:rPr lang="en-US" sz="1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collection</a:t>
            </a:r>
            <a:r>
              <a:rPr lang="ru-RU" sz="1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/ </a:t>
            </a:r>
            <a:r>
              <a:rPr lang="ru-RU" sz="1000" dirty="0">
                <a:solidFill>
                  <a:schemeClr val="bg1"/>
                </a:solidFill>
              </a:rPr>
              <a:t>(</a:t>
            </a:r>
            <a:r>
              <a:rPr lang="en-US" sz="1000" dirty="0">
                <a:solidFill>
                  <a:schemeClr val="bg1"/>
                </a:solidFill>
              </a:rPr>
              <a:t>open access</a:t>
            </a:r>
            <a:r>
              <a:rPr lang="ru-RU" sz="1000" dirty="0">
                <a:solidFill>
                  <a:schemeClr val="bg1"/>
                </a:solidFill>
              </a:rPr>
              <a:t>)</a:t>
            </a:r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6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WSD-22\победители\Презентация\слайд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6512" y="4881890"/>
            <a:ext cx="921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Источники изображений:</a:t>
            </a:r>
            <a:r>
              <a:rPr lang="ru-RU" sz="1000" dirty="0"/>
              <a:t> </a:t>
            </a:r>
            <a:r>
              <a:rPr lang="en-US" sz="1000" u="sng" dirty="0" smtClean="0">
                <a:hlinkClick r:id="rId3"/>
              </a:rPr>
              <a:t>https</a:t>
            </a:r>
            <a:r>
              <a:rPr lang="en-US" sz="1000" u="sng" dirty="0">
                <a:hlinkClick r:id="rId3"/>
              </a:rPr>
              <a:t>://www.npac-weiwuying.org/programs/6188f4044490a4000790a8c2?lang=en</a:t>
            </a:r>
            <a:r>
              <a:rPr lang="en-US" sz="1000" dirty="0"/>
              <a:t> </a:t>
            </a:r>
            <a:r>
              <a:rPr lang="en-US" sz="1000" dirty="0">
                <a:solidFill>
                  <a:schemeClr val="bg1"/>
                </a:solidFill>
              </a:rPr>
              <a:t>(open access)</a:t>
            </a:r>
            <a:endParaRPr lang="ru-RU" sz="10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18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WSD-22\победители\Презентация\слайд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897279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Источники изображений: </a:t>
            </a:r>
            <a:r>
              <a:rPr lang="en-US" sz="1000" u="sng" dirty="0">
                <a:hlinkClick r:id="rId3"/>
              </a:rPr>
              <a:t>https</a:t>
            </a:r>
            <a:r>
              <a:rPr lang="ru-RU" sz="1000" u="sng" dirty="0">
                <a:hlinkClick r:id="rId3"/>
              </a:rPr>
              <a:t>://</a:t>
            </a:r>
            <a:r>
              <a:rPr lang="en-US" sz="1000" u="sng" dirty="0" err="1">
                <a:hlinkClick r:id="rId3"/>
              </a:rPr>
              <a:t>curiousminds</a:t>
            </a:r>
            <a:r>
              <a:rPr lang="ru-RU" sz="1000" u="sng" dirty="0">
                <a:hlinkClick r:id="rId3"/>
              </a:rPr>
              <a:t>.</a:t>
            </a:r>
            <a:r>
              <a:rPr lang="en-US" sz="1000" u="sng" dirty="0">
                <a:hlinkClick r:id="rId3"/>
              </a:rPr>
              <a:t>la</a:t>
            </a:r>
            <a:r>
              <a:rPr lang="ru-RU" sz="1000" u="sng" dirty="0">
                <a:hlinkClick r:id="rId3"/>
              </a:rPr>
              <a:t>/</a:t>
            </a:r>
            <a:r>
              <a:rPr lang="en-US" sz="1000" u="sng" dirty="0">
                <a:hlinkClick r:id="rId3"/>
              </a:rPr>
              <a:t>contour</a:t>
            </a:r>
            <a:r>
              <a:rPr lang="ru-RU" sz="1000" dirty="0"/>
              <a:t> </a:t>
            </a:r>
            <a:r>
              <a:rPr lang="ru-RU" sz="1000" dirty="0">
                <a:solidFill>
                  <a:schemeClr val="bg1"/>
                </a:solidFill>
              </a:rPr>
              <a:t>(</a:t>
            </a:r>
            <a:r>
              <a:rPr lang="en-US" sz="1000" dirty="0">
                <a:solidFill>
                  <a:schemeClr val="bg1"/>
                </a:solidFill>
              </a:rPr>
              <a:t>open access</a:t>
            </a:r>
            <a:r>
              <a:rPr lang="ru-RU" sz="1000" dirty="0">
                <a:solidFill>
                  <a:schemeClr val="bg1"/>
                </a:solidFill>
              </a:rPr>
              <a:t>)</a:t>
            </a:r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9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WSD-22\победители\Презентация\слайд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5843" y="4731990"/>
            <a:ext cx="9577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Источники изображений</a:t>
            </a:r>
            <a:r>
              <a:rPr lang="en-US" sz="1000" dirty="0" smtClean="0">
                <a:solidFill>
                  <a:schemeClr val="bg1"/>
                </a:solidFill>
              </a:rPr>
              <a:t>: </a:t>
            </a:r>
            <a:r>
              <a:rPr lang="en-US" sz="1000" u="sng" dirty="0">
                <a:hlinkClick r:id="rId3"/>
              </a:rPr>
              <a:t>https://fitf.theater.ir/en/59341</a:t>
            </a:r>
            <a:r>
              <a:rPr lang="en-US" sz="1000" dirty="0"/>
              <a:t> </a:t>
            </a:r>
            <a:r>
              <a:rPr lang="en-US" sz="1000" dirty="0">
                <a:solidFill>
                  <a:schemeClr val="bg1"/>
                </a:solidFill>
              </a:rPr>
              <a:t>(open access)</a:t>
            </a:r>
            <a:endParaRPr lang="ru-RU" sz="1000" dirty="0">
              <a:solidFill>
                <a:schemeClr val="bg1"/>
              </a:solidFill>
            </a:endParaRPr>
          </a:p>
          <a:p>
            <a:r>
              <a:rPr lang="en-US" sz="1000" dirty="0" smtClean="0"/>
              <a:t> </a:t>
            </a:r>
            <a:r>
              <a:rPr lang="en-US" sz="1000" u="sng" dirty="0">
                <a:hlinkClick r:id="rId4"/>
              </a:rPr>
              <a:t>https://www.youtube.com/watch?v=KNDofLfJHEw</a:t>
            </a:r>
            <a:r>
              <a:rPr lang="en-US" sz="1000" dirty="0"/>
              <a:t> </a:t>
            </a:r>
            <a:r>
              <a:rPr lang="en-US" sz="1000" dirty="0">
                <a:solidFill>
                  <a:schemeClr val="bg1"/>
                </a:solidFill>
              </a:rPr>
              <a:t>(open access)</a:t>
            </a:r>
            <a:endParaRPr lang="ru-RU" sz="1000" dirty="0">
              <a:solidFill>
                <a:schemeClr val="bg1"/>
              </a:solidFill>
            </a:endParaRPr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5019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WSD-22\победители\Презентация\слайд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6"/>
            <a:ext cx="918051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743390"/>
            <a:ext cx="12673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Источники изображений:</a:t>
            </a:r>
            <a:endParaRPr lang="ru-RU" sz="1000" dirty="0" smtClean="0">
              <a:solidFill>
                <a:schemeClr val="bg1"/>
              </a:solidFill>
              <a:hlinkClick r:id="rId3"/>
            </a:endParaRPr>
          </a:p>
          <a:p>
            <a:r>
              <a:rPr lang="en-US" sz="1000" u="sng" dirty="0" smtClean="0">
                <a:hlinkClick r:id="rId3"/>
              </a:rPr>
              <a:t>https</a:t>
            </a:r>
            <a:r>
              <a:rPr lang="en-US" sz="1000" u="sng" dirty="0">
                <a:hlinkClick r:id="rId3"/>
              </a:rPr>
              <a:t>://</a:t>
            </a:r>
            <a:r>
              <a:rPr lang="en-US" sz="1000" u="sng" dirty="0" smtClean="0">
                <a:hlinkClick r:id="rId3"/>
              </a:rPr>
              <a:t>www.yaronabulafia.com/portfolio/Impuls</a:t>
            </a:r>
            <a:r>
              <a:rPr lang="ru-RU" sz="1000" u="sng" dirty="0" smtClean="0"/>
              <a:t> </a:t>
            </a:r>
            <a:r>
              <a:rPr lang="en-US" sz="1000" dirty="0" smtClean="0">
                <a:solidFill>
                  <a:schemeClr val="bg1"/>
                </a:solidFill>
              </a:rPr>
              <a:t>(open access)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60802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WSD-22\победители\Презентация\слайд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697224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Источники изображений: </a:t>
            </a:r>
            <a:r>
              <a:rPr lang="en-US" sz="1000" u="sng" dirty="0" smtClean="0">
                <a:hlinkClick r:id="rId3"/>
              </a:rPr>
              <a:t>http</a:t>
            </a:r>
            <a:r>
              <a:rPr lang="ru-RU" sz="1000" u="sng" dirty="0">
                <a:hlinkClick r:id="rId3"/>
              </a:rPr>
              <a:t>://</a:t>
            </a:r>
            <a:r>
              <a:rPr lang="en-US" sz="1000" u="sng" dirty="0">
                <a:hlinkClick r:id="rId3"/>
              </a:rPr>
              <a:t>www</a:t>
            </a:r>
            <a:r>
              <a:rPr lang="ru-RU" sz="1000" u="sng" dirty="0">
                <a:hlinkClick r:id="rId3"/>
              </a:rPr>
              <a:t>.</a:t>
            </a:r>
            <a:r>
              <a:rPr lang="en-US" sz="1000" u="sng" dirty="0" err="1">
                <a:hlinkClick r:id="rId3"/>
              </a:rPr>
              <a:t>andreacarr</a:t>
            </a:r>
            <a:r>
              <a:rPr lang="ru-RU" sz="1000" u="sng" dirty="0">
                <a:hlinkClick r:id="rId3"/>
              </a:rPr>
              <a:t>.</a:t>
            </a:r>
            <a:r>
              <a:rPr lang="en-US" sz="1000" u="sng" dirty="0">
                <a:hlinkClick r:id="rId3"/>
              </a:rPr>
              <a:t>co</a:t>
            </a:r>
            <a:r>
              <a:rPr lang="ru-RU" sz="1000" u="sng" dirty="0">
                <a:hlinkClick r:id="rId3"/>
              </a:rPr>
              <a:t>.</a:t>
            </a:r>
            <a:r>
              <a:rPr lang="en-US" sz="1000" u="sng" dirty="0" err="1">
                <a:hlinkClick r:id="rId3"/>
              </a:rPr>
              <a:t>uk</a:t>
            </a:r>
            <a:r>
              <a:rPr lang="ru-RU" sz="1000" u="sng" dirty="0">
                <a:hlinkClick r:id="rId3"/>
              </a:rPr>
              <a:t>/</a:t>
            </a:r>
            <a:r>
              <a:rPr lang="en-US" sz="1000" u="sng" dirty="0">
                <a:hlinkClick r:id="rId3"/>
              </a:rPr>
              <a:t>portfolio</a:t>
            </a:r>
            <a:r>
              <a:rPr lang="ru-RU" sz="1000" u="sng" dirty="0">
                <a:hlinkClick r:id="rId3"/>
              </a:rPr>
              <a:t>-</a:t>
            </a:r>
            <a:r>
              <a:rPr lang="en-US" sz="1000" u="sng" dirty="0">
                <a:hlinkClick r:id="rId3"/>
              </a:rPr>
              <a:t>items</a:t>
            </a:r>
            <a:r>
              <a:rPr lang="ru-RU" sz="1000" u="sng" dirty="0">
                <a:hlinkClick r:id="rId3"/>
              </a:rPr>
              <a:t>/</a:t>
            </a:r>
            <a:r>
              <a:rPr lang="en-US" sz="1000" u="sng" dirty="0">
                <a:hlinkClick r:id="rId3"/>
              </a:rPr>
              <a:t>hoax</a:t>
            </a:r>
            <a:r>
              <a:rPr lang="ru-RU" sz="1000" u="sng" dirty="0">
                <a:hlinkClick r:id="rId3"/>
              </a:rPr>
              <a:t>-</a:t>
            </a:r>
            <a:r>
              <a:rPr lang="en-US" sz="1000" u="sng" dirty="0">
                <a:hlinkClick r:id="rId3"/>
              </a:rPr>
              <a:t>stuck</a:t>
            </a:r>
            <a:r>
              <a:rPr lang="ru-RU" sz="1000" u="sng" dirty="0">
                <a:hlinkClick r:id="rId3"/>
              </a:rPr>
              <a:t>/?</a:t>
            </a:r>
            <a:r>
              <a:rPr lang="en-US" sz="1000" u="sng" dirty="0" err="1">
                <a:hlinkClick r:id="rId3"/>
              </a:rPr>
              <a:t>portfolioCats</a:t>
            </a:r>
            <a:r>
              <a:rPr lang="ru-RU" sz="1000" u="sng" dirty="0" smtClean="0">
                <a:hlinkClick r:id="rId3"/>
              </a:rPr>
              <a:t>=150</a:t>
            </a:r>
            <a:r>
              <a:rPr lang="en-US" sz="1000" u="sng" dirty="0" smtClean="0"/>
              <a:t> </a:t>
            </a:r>
            <a:r>
              <a:rPr lang="ru-RU" sz="1000" dirty="0">
                <a:solidFill>
                  <a:schemeClr val="bg1"/>
                </a:solidFill>
              </a:rPr>
              <a:t>(</a:t>
            </a:r>
            <a:r>
              <a:rPr lang="en-US" sz="1000" dirty="0">
                <a:solidFill>
                  <a:schemeClr val="bg1"/>
                </a:solidFill>
              </a:rPr>
              <a:t>open access)</a:t>
            </a:r>
            <a:endParaRPr lang="ru-RU" sz="1000" dirty="0">
              <a:solidFill>
                <a:schemeClr val="bg1"/>
              </a:solidFill>
            </a:endParaRPr>
          </a:p>
          <a:p>
            <a:r>
              <a:rPr lang="ru-RU" sz="1000" u="sng" dirty="0" smtClean="0"/>
              <a:t> </a:t>
            </a:r>
            <a:r>
              <a:rPr lang="en-US" sz="1000" dirty="0">
                <a:solidFill>
                  <a:schemeClr val="tx2"/>
                </a:solidFill>
                <a:hlinkClick r:id="rId4"/>
              </a:rPr>
              <a:t>https</a:t>
            </a:r>
            <a:r>
              <a:rPr lang="ru-RU" sz="1000" dirty="0">
                <a:solidFill>
                  <a:schemeClr val="tx2"/>
                </a:solidFill>
                <a:hlinkClick r:id="rId4"/>
              </a:rPr>
              <a:t>://</a:t>
            </a:r>
            <a:r>
              <a:rPr lang="en-US" sz="1000" dirty="0" err="1">
                <a:solidFill>
                  <a:schemeClr val="tx2"/>
                </a:solidFill>
                <a:hlinkClick r:id="rId4"/>
              </a:rPr>
              <a:t>ecostage</a:t>
            </a:r>
            <a:r>
              <a:rPr lang="ru-RU" sz="1000" dirty="0">
                <a:solidFill>
                  <a:schemeClr val="tx2"/>
                </a:solidFill>
                <a:hlinkClick r:id="rId4"/>
              </a:rPr>
              <a:t>.</a:t>
            </a:r>
            <a:r>
              <a:rPr lang="en-US" sz="1000" dirty="0">
                <a:solidFill>
                  <a:schemeClr val="tx2"/>
                </a:solidFill>
                <a:hlinkClick r:id="rId4"/>
              </a:rPr>
              <a:t>online</a:t>
            </a:r>
            <a:r>
              <a:rPr lang="ru-RU" sz="1000" dirty="0">
                <a:solidFill>
                  <a:schemeClr val="tx2"/>
                </a:solidFill>
                <a:hlinkClick r:id="rId4"/>
              </a:rPr>
              <a:t>/</a:t>
            </a:r>
            <a:r>
              <a:rPr lang="en-US" sz="1000" dirty="0">
                <a:solidFill>
                  <a:schemeClr val="tx2"/>
                </a:solidFill>
                <a:hlinkClick r:id="rId4"/>
              </a:rPr>
              <a:t>author</a:t>
            </a:r>
            <a:r>
              <a:rPr lang="ru-RU" sz="1000" dirty="0">
                <a:solidFill>
                  <a:schemeClr val="tx2"/>
                </a:solidFill>
                <a:hlinkClick r:id="rId4"/>
              </a:rPr>
              <a:t>/</a:t>
            </a:r>
            <a:r>
              <a:rPr lang="en-US" sz="1000" dirty="0" err="1">
                <a:solidFill>
                  <a:schemeClr val="tx2"/>
                </a:solidFill>
                <a:hlinkClick r:id="rId4"/>
              </a:rPr>
              <a:t>andrea</a:t>
            </a:r>
            <a:r>
              <a:rPr lang="ru-RU" sz="1000" dirty="0" smtClean="0">
                <a:solidFill>
                  <a:schemeClr val="tx2"/>
                </a:solidFill>
                <a:hlinkClick r:id="rId4"/>
              </a:rPr>
              <a:t>/</a:t>
            </a:r>
            <a:r>
              <a:rPr lang="ru-RU" sz="1000" dirty="0" smtClean="0">
                <a:solidFill>
                  <a:schemeClr val="tx2"/>
                </a:solidFill>
              </a:rPr>
              <a:t> </a:t>
            </a:r>
            <a:r>
              <a:rPr lang="ru-RU" sz="1000" dirty="0" smtClean="0">
                <a:solidFill>
                  <a:schemeClr val="bg1"/>
                </a:solidFill>
              </a:rPr>
              <a:t>(</a:t>
            </a:r>
            <a:r>
              <a:rPr lang="en-US" sz="1000" dirty="0" smtClean="0">
                <a:solidFill>
                  <a:schemeClr val="bg1"/>
                </a:solidFill>
              </a:rPr>
              <a:t>open access)</a:t>
            </a:r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30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WSD-22\победители\Презентация\слайд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80399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Источники изображений: </a:t>
            </a:r>
            <a:r>
              <a:rPr lang="en-US" sz="1000" u="sng" dirty="0" smtClean="0">
                <a:hlinkClick r:id="rId3"/>
              </a:rPr>
              <a:t>http</a:t>
            </a:r>
            <a:r>
              <a:rPr lang="ru-RU" sz="1000" u="sng" dirty="0">
                <a:hlinkClick r:id="rId3"/>
              </a:rPr>
              <a:t>://</a:t>
            </a:r>
            <a:r>
              <a:rPr lang="en-US" sz="1000" u="sng" dirty="0">
                <a:hlinkClick r:id="rId3"/>
              </a:rPr>
              <a:t>en</a:t>
            </a:r>
            <a:r>
              <a:rPr lang="ru-RU" sz="1000" u="sng" dirty="0">
                <a:hlinkClick r:id="rId3"/>
              </a:rPr>
              <a:t>.</a:t>
            </a:r>
            <a:r>
              <a:rPr lang="en-US" sz="1000" u="sng" dirty="0" err="1">
                <a:hlinkClick r:id="rId3"/>
              </a:rPr>
              <a:t>chncpa</a:t>
            </a:r>
            <a:r>
              <a:rPr lang="ru-RU" sz="1000" u="sng" dirty="0">
                <a:hlinkClick r:id="rId3"/>
              </a:rPr>
              <a:t>.</a:t>
            </a:r>
            <a:r>
              <a:rPr lang="en-US" sz="1000" u="sng" dirty="0">
                <a:hlinkClick r:id="rId3"/>
              </a:rPr>
              <a:t>org</a:t>
            </a:r>
            <a:r>
              <a:rPr lang="ru-RU" sz="1000" u="sng" dirty="0">
                <a:hlinkClick r:id="rId3"/>
              </a:rPr>
              <a:t>/</a:t>
            </a:r>
            <a:r>
              <a:rPr lang="en-US" sz="1000" u="sng" dirty="0">
                <a:hlinkClick r:id="rId3"/>
              </a:rPr>
              <a:t>NEWS</a:t>
            </a:r>
            <a:r>
              <a:rPr lang="ru-RU" sz="1000" u="sng" dirty="0">
                <a:hlinkClick r:id="rId3"/>
              </a:rPr>
              <a:t>/</a:t>
            </a:r>
            <a:r>
              <a:rPr lang="en-US" sz="1000" u="sng" dirty="0" err="1">
                <a:hlinkClick r:id="rId3"/>
              </a:rPr>
              <a:t>wzxw</a:t>
            </a:r>
            <a:r>
              <a:rPr lang="ru-RU" sz="1000" u="sng" dirty="0">
                <a:hlinkClick r:id="rId3"/>
              </a:rPr>
              <a:t>/201808/</a:t>
            </a:r>
            <a:r>
              <a:rPr lang="en-US" sz="1000" u="sng" dirty="0">
                <a:hlinkClick r:id="rId3"/>
              </a:rPr>
              <a:t>t</a:t>
            </a:r>
            <a:r>
              <a:rPr lang="ru-RU" sz="1000" u="sng" dirty="0">
                <a:hlinkClick r:id="rId3"/>
              </a:rPr>
              <a:t>20180810_189338.</a:t>
            </a:r>
            <a:r>
              <a:rPr lang="en-US" sz="1000" u="sng" dirty="0" err="1" smtClean="0">
                <a:hlinkClick r:id="rId3"/>
              </a:rPr>
              <a:t>shtml</a:t>
            </a:r>
            <a:r>
              <a:rPr lang="ru-RU" sz="1000" u="sng" dirty="0" smtClean="0"/>
              <a:t> </a:t>
            </a:r>
            <a:r>
              <a:rPr lang="ru-RU" sz="1000" u="sng" dirty="0" smtClean="0">
                <a:solidFill>
                  <a:schemeClr val="bg1"/>
                </a:solidFill>
              </a:rPr>
              <a:t>(</a:t>
            </a:r>
            <a:r>
              <a:rPr lang="en-US" sz="1000" u="sng" dirty="0" smtClean="0">
                <a:solidFill>
                  <a:schemeClr val="bg1"/>
                </a:solidFill>
              </a:rPr>
              <a:t>open access</a:t>
            </a:r>
            <a:r>
              <a:rPr lang="ru-RU" sz="1000" u="sng" dirty="0" smtClean="0">
                <a:solidFill>
                  <a:schemeClr val="bg1"/>
                </a:solidFill>
              </a:rPr>
              <a:t>)</a:t>
            </a:r>
            <a:endParaRPr lang="ru-RU" sz="1000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260</Words>
  <Application>Microsoft Office PowerPoint</Application>
  <PresentationFormat>Экран (16:9)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2022-11-13T19:58:10Z</dcterms:created>
  <dcterms:modified xsi:type="dcterms:W3CDTF">2022-11-13T20:37:14Z</dcterms:modified>
</cp:coreProperties>
</file>